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Funnel Display"/>
      <p:regular r:id="rId16"/>
    </p:embeddedFont>
    <p:embeddedFont>
      <p:font typeface="Funnel Sans"/>
      <p:regular r:id="rId17"/>
    </p:embeddedFont>
    <p:embeddedFont>
      <p:font typeface="Funnel Sans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473166"/>
            <a:ext cx="569464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Educación en Valores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536156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Esta presentación aborda la educación en valores en el bachillerato mexicano. Exploraremos sus fundamentos teóricos, relevancia, desafíos y estrategias. Buscamos ofrecer una perspectiva integral para académicos y educadores.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6324124" y="5355312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F0A729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50687" y="5497949"/>
            <a:ext cx="129778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38383C"/>
                </a:solidFill>
                <a:latin typeface="Funnel Sans Medium" pitchFamily="34" charset="0"/>
                <a:ea typeface="Funnel Sans Medium" pitchFamily="34" charset="-122"/>
                <a:cs typeface="Funnel Sans Medium" pitchFamily="34" charset="-120"/>
              </a:rPr>
              <a:t>AG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26687" y="5337453"/>
            <a:ext cx="2361843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por Arturo García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38664"/>
            <a:ext cx="777835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Un proceso multidimensional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3343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Cognitivo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2829878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Reflexión y comprensión de principios éticos.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131" y="1921431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966" y="2842498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3343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Afectivo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2829878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Desarrollo de empatía y sensibilidad moral.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1921431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175" y="2842498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47809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Social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276493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Interacción y práctica de valores comunitarios.</a:t>
            </a:r>
            <a:endParaRPr lang="en-US" sz="18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1921431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175" y="5086707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47809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Vivencial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5276493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Aplicación de valores en situaciones cotidianas.</a:t>
            </a:r>
            <a:endParaRPr lang="en-US" sz="18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1921431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3966" y="5086707"/>
            <a:ext cx="358140" cy="44767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837724" y="6724769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educación en valores es un proceso sistémico y dinámico. Integra dimensiones cognitivas, afectivas y sociales. Se manifiesta en la reflexión, interiorización y ejercicio diario.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3914" y="796290"/>
            <a:ext cx="7699415" cy="560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Valores universales y contexto social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833914" y="1857137"/>
            <a:ext cx="6248757" cy="1477328"/>
          </a:xfrm>
          <a:prstGeom prst="roundRect">
            <a:avLst>
              <a:gd name="adj" fmla="val 5419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32153" y="2055376"/>
            <a:ext cx="2242542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Principios Éticos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032153" y="2526387"/>
            <a:ext cx="5852279" cy="60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Dignidad, libertad, equidad y respeto. Guían al ser humano hacia el bien común.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33914" y="3525083"/>
            <a:ext cx="6248757" cy="1477328"/>
          </a:xfrm>
          <a:prstGeom prst="roundRect">
            <a:avLst>
              <a:gd name="adj" fmla="val 5419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2153" y="3723323"/>
            <a:ext cx="2344817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Compromiso Personal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32153" y="4194334"/>
            <a:ext cx="5852279" cy="60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Evaluación de acciones propias y ajenas. Formación de criterios éticos.</a:t>
            </a:r>
            <a:endParaRPr lang="en-US" sz="15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349" y="1857137"/>
            <a:ext cx="6248757" cy="427541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555349" y="6346984"/>
            <a:ext cx="6248757" cy="914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educación en valores busca que los estudiantes reconozcan y asuman principios universales. Implica dotar a los jóvenes de criterios éticos. Para ello, se requiere autorregulación del comportamiento y juicio crítico.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23563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Relevancia en México. Una Urgencia Social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00263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México enfrenta una crisis social de violencia e inseguridad. La desigualdad y corrupción impactan la vida diaria. La educación en valores es crucial para contrarrestar estas problemáticas.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6324124" y="4420910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01959" y="449865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Promueve respeto, tolerancia y honestidad.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6324124" y="5438180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01959" y="551592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Contrarresta violencia escolar y desintegración social.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6324124" y="6455450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01959" y="653319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Forma ciudadanos democráticos y participativos.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1769" y="645676"/>
            <a:ext cx="7371517" cy="448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Valores clave en la Nueva Escuela Mexicana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769" y="1495068"/>
            <a:ext cx="381476" cy="3814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1769" y="2067282"/>
            <a:ext cx="1795582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Identidad Nacional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21769" y="2444234"/>
            <a:ext cx="6307336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Fomentar el sentido de pertenencia.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69" y="3069908"/>
            <a:ext cx="381476" cy="3814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1769" y="3642122"/>
            <a:ext cx="2364581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Responsabilidad Ciudadana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21769" y="4019074"/>
            <a:ext cx="6307336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Compromiso con el bienestar colectivo.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69" y="4644747"/>
            <a:ext cx="381476" cy="3814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1769" y="5216962"/>
            <a:ext cx="1795582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Honestidad y Paz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821769" y="5593913"/>
            <a:ext cx="6307336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Fundamentos para la convivencia.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69" y="6219587"/>
            <a:ext cx="381476" cy="3814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1769" y="6791801"/>
            <a:ext cx="2002155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Respeto a la Naturaleza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821769" y="7168753"/>
            <a:ext cx="6307336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Conciencia ambiental y sostenibilidad.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915" y="1495068"/>
            <a:ext cx="6307336" cy="431553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508915" y="5982295"/>
            <a:ext cx="6307336" cy="488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SEP integra la formación en valores. El MCCEMS busca humanistas, críticos y participativos. Estos valores buscan fortalecer el tejido social mexicano.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696039"/>
            <a:ext cx="74685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Desafíos. Obstáculos en la Implementación</a:t>
            </a:r>
            <a:endParaRPr lang="en-US" sz="35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124" y="2109787"/>
            <a:ext cx="957501" cy="11489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73077" y="2301240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Rol Docente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473077" y="2697718"/>
            <a:ext cx="6319599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Preparación insuficiente. Profesor como modelo moral.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124" y="3258741"/>
            <a:ext cx="957501" cy="11489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73077" y="3450193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Pluralidad de Valores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7473077" y="3846671"/>
            <a:ext cx="6319599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Diversidad de visiones. Consenso difícil.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4407694"/>
            <a:ext cx="957501" cy="11489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73077" y="4599146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Apatía Estudiantil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7473077" y="4995624"/>
            <a:ext cx="6319599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Resistencia adolescente. Brecha entre discurso y práctica.</a:t>
            </a:r>
            <a:endParaRPr lang="en-US" sz="15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5556647"/>
            <a:ext cx="957501" cy="114895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473077" y="5748099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Evaluación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7473077" y="6144578"/>
            <a:ext cx="6319599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Dificultad para medir actitudes. Requiere observación continua.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6324124" y="6920984"/>
            <a:ext cx="7468553" cy="612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Implementar la educación en valores es complejo. Incluye la formación docente y la diversidad cultural. La apatía estudiantil y la evaluación son retos constantes.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009" y="657582"/>
            <a:ext cx="8142565" cy="633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Estrategias Pedagógicas Efectivas</a:t>
            </a:r>
            <a:endParaRPr lang="en-US" sz="3950" dirty="0"/>
          </a:p>
        </p:txBody>
      </p:sp>
      <p:sp>
        <p:nvSpPr>
          <p:cNvPr id="3" name="Shape 1"/>
          <p:cNvSpPr/>
          <p:nvPr/>
        </p:nvSpPr>
        <p:spPr>
          <a:xfrm>
            <a:off x="837009" y="1855470"/>
            <a:ext cx="215146" cy="1650563"/>
          </a:xfrm>
          <a:prstGeom prst="roundRect">
            <a:avLst>
              <a:gd name="adj" fmla="val 42019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7301" y="2070616"/>
            <a:ext cx="3139678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Transversalidad Curricular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267301" y="2602230"/>
            <a:ext cx="5785366" cy="688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Integración en todas las materias. Cultura escolar coherente.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1159788" y="3667363"/>
            <a:ext cx="215146" cy="1306235"/>
          </a:xfrm>
          <a:prstGeom prst="roundRect">
            <a:avLst>
              <a:gd name="adj" fmla="val 42019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90080" y="3882509"/>
            <a:ext cx="2532221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Aprendizaje-Servicio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590080" y="4414123"/>
            <a:ext cx="5462588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Proyectos comunitarios. Aplicación práctica de valores.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1482685" y="5134928"/>
            <a:ext cx="215146" cy="1306235"/>
          </a:xfrm>
          <a:prstGeom prst="roundRect">
            <a:avLst>
              <a:gd name="adj" fmla="val 42019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12977" y="5350073"/>
            <a:ext cx="2681049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Convivencia Armónica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912977" y="5881688"/>
            <a:ext cx="5139690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Programas contra el bullying. Clima de paz y respeto.</a:t>
            </a:r>
            <a:endParaRPr lang="en-US" sz="16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5353" y="1855470"/>
            <a:ext cx="6215658" cy="4252793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585353" y="6350317"/>
            <a:ext cx="6215658" cy="1032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integración transversal es fundamental. El aprendizaje-servicio impulsa valores a través de la acción. Programas de convivencia escolar promueven ambientes armónicos.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680323"/>
            <a:ext cx="7468553" cy="1196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Innovación y Colaboración: Fortaleciendo el Proceso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837724" y="2182297"/>
            <a:ext cx="457795" cy="457795"/>
          </a:xfrm>
          <a:prstGeom prst="roundRect">
            <a:avLst>
              <a:gd name="adj" fmla="val 18668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98878" y="2252186"/>
            <a:ext cx="3070027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Formación Socioemocional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498878" y="2673429"/>
            <a:ext cx="68073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Desarrollo de empatía y autorregulación. Vinculación con valores.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37724" y="3405783"/>
            <a:ext cx="457795" cy="457795"/>
          </a:xfrm>
          <a:prstGeom prst="roundRect">
            <a:avLst>
              <a:gd name="adj" fmla="val 18668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98878" y="3475673"/>
            <a:ext cx="256389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Técnicas Participativas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498878" y="3896916"/>
            <a:ext cx="68073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Debates y resolución de dilemas. Normas de aula consensuadas.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37724" y="4629269"/>
            <a:ext cx="457795" cy="457795"/>
          </a:xfrm>
          <a:prstGeom prst="roundRect">
            <a:avLst>
              <a:gd name="adj" fmla="val 18668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98878" y="4699159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Papel de Tutores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498878" y="5120402"/>
            <a:ext cx="68073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Seguimiento personalizado. Reflexión sobre valores personales.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37724" y="5852755"/>
            <a:ext cx="457795" cy="457795"/>
          </a:xfrm>
          <a:prstGeom prst="roundRect">
            <a:avLst>
              <a:gd name="adj" fmla="val 18668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498878" y="5922645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Agenda Global (ODS)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498878" y="6343888"/>
            <a:ext cx="68073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Conexión con objetivos de desarrollo sostenible. Ciudadanía global.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37724" y="6898243"/>
            <a:ext cx="7468553" cy="651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formación socioemocional es clave. Las técnicas participativas fomentan la reflexión ética. La colaboración familiar y comunitaria refuerza los valores.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744147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Conclusión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324124" y="236648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Hacia un México Justo y Solidario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6324124" y="4133493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 educación en valores en el bachillerato es indispensable. Forma ciudadanos íntegros, críticos y comprometidos. Su relevancia es vital para enfrentar problemáticas sociales.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324124" y="5551765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Las estrategias eficaces combinan teoría y práctica. El compromiso de docentes, familias y comunidad es crucial. Una educación con valores construye un México mejor.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2025-06-22T03:12:57Z</dcterms:created>
  <dcterms:modified xsi:type="dcterms:W3CDTF">2025-06-22T03:12:57Z</dcterms:modified>
</cp:coreProperties>
</file>